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6180E-8D58-45C7-A764-1814887EC82A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D9AFA-A405-4F58-AA60-11D64D4939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6C81A0-5F45-42E4-8534-E20350CC6B27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Acrostic of the most important quality/skill people want</a:t>
            </a:r>
          </a:p>
          <a:p>
            <a:r>
              <a:rPr lang="en-US" dirty="0" smtClean="0"/>
              <a:t>How often are you really listening or forming how you’ll respond?</a:t>
            </a:r>
          </a:p>
          <a:p>
            <a:r>
              <a:rPr lang="en-US" dirty="0" smtClean="0"/>
              <a:t>Listening is not passive, it is an active skill that requires practice—</a:t>
            </a:r>
          </a:p>
          <a:p>
            <a:r>
              <a:rPr lang="en-US" dirty="0" smtClean="0"/>
              <a:t>William Osler famously was best-known for saying  "Listen to your patient, he is telling you the diagnosis</a:t>
            </a:r>
          </a:p>
          <a:p>
            <a:r>
              <a:rPr lang="en-US" dirty="0" smtClean="0"/>
              <a:t>Reason Having pets is therapeutic—they listen; and without </a:t>
            </a:r>
            <a:r>
              <a:rPr lang="en-US" dirty="0" err="1" smtClean="0"/>
              <a:t>judgement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Listen </a:t>
            </a:r>
            <a:r>
              <a:rPr lang="en-US" dirty="0" smtClean="0"/>
              <a:t>contains the same letters as </a:t>
            </a:r>
            <a:r>
              <a:rPr lang="en-US" i="1" dirty="0" smtClean="0"/>
              <a:t>SILENT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powerpoint_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52600" y="1752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Helvetica" pitchFamily="34" charset="0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1447800" y="28956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Helvetica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71600" y="1295400"/>
            <a:ext cx="7772400" cy="1143000"/>
          </a:xfrm>
          <a:prstGeom prst="rect">
            <a:avLst/>
          </a:prstGeom>
        </p:spPr>
        <p:txBody>
          <a:bodyPr/>
          <a:lstStyle/>
          <a:p>
            <a:pPr marL="457200" eaLnBrk="0" hangingPunct="0">
              <a:defRPr/>
            </a:pPr>
            <a:endParaRPr lang="en-US" sz="4400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371600" y="2514600"/>
            <a:ext cx="7772400" cy="3657600"/>
          </a:xfrm>
          <a:prstGeom prst="rect">
            <a:avLst/>
          </a:prstGeom>
        </p:spPr>
        <p:txBody>
          <a:bodyPr/>
          <a:lstStyle/>
          <a:p>
            <a:pPr marL="860425" indent="-403225" eaLnBrk="0" hangingPunct="0">
              <a:spcBef>
                <a:spcPct val="20000"/>
              </a:spcBef>
              <a:spcAft>
                <a:spcPct val="50000"/>
              </a:spcAft>
              <a:defRPr/>
            </a:pPr>
            <a:endParaRPr lang="en-US" sz="3200" kern="0" dirty="0">
              <a:latin typeface="+mn-lt"/>
              <a:cs typeface="+mn-cs"/>
            </a:endParaRPr>
          </a:p>
        </p:txBody>
      </p:sp>
      <p:sp>
        <p:nvSpPr>
          <p:cNvPr id="35848" name="Rectangle 6"/>
          <p:cNvSpPr>
            <a:spLocks noChangeArrowheads="1"/>
          </p:cNvSpPr>
          <p:nvPr/>
        </p:nvSpPr>
        <p:spPr bwMode="auto">
          <a:xfrm>
            <a:off x="914400" y="1676400"/>
            <a:ext cx="8458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 b="1">
                <a:solidFill>
                  <a:srgbClr val="072EA9"/>
                </a:solidFill>
                <a:latin typeface="Tahoma" pitchFamily="34" charset="0"/>
              </a:rPr>
              <a:t>L</a:t>
            </a:r>
            <a:r>
              <a:rPr lang="en-US" sz="3200" b="1" i="1">
                <a:solidFill>
                  <a:srgbClr val="072EA9"/>
                </a:solidFill>
                <a:latin typeface="Tahoma" pitchFamily="34" charset="0"/>
              </a:rPr>
              <a:t>ead</a:t>
            </a:r>
            <a:r>
              <a:rPr lang="en-US" sz="3200" b="1">
                <a:solidFill>
                  <a:srgbClr val="072EA9"/>
                </a:solidFill>
                <a:latin typeface="Tahoma" pitchFamily="34" charset="0"/>
              </a:rPr>
              <a:t>.</a:t>
            </a:r>
            <a:r>
              <a:rPr lang="en-US" sz="3200" b="1">
                <a:solidFill>
                  <a:srgbClr val="000000"/>
                </a:solidFill>
                <a:latin typeface="Tahoma" pitchFamily="34" charset="0"/>
              </a:rPr>
              <a:t> 	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</a:rPr>
              <a:t>Lead by example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/>
            <a:r>
              <a:rPr lang="en-US" sz="4400" b="1">
                <a:solidFill>
                  <a:srgbClr val="072EA9"/>
                </a:solidFill>
                <a:latin typeface="Tahoma" pitchFamily="34" charset="0"/>
              </a:rPr>
              <a:t>I</a:t>
            </a:r>
            <a:r>
              <a:rPr lang="en-US" sz="3200" b="1" i="1">
                <a:solidFill>
                  <a:srgbClr val="072EA9"/>
                </a:solidFill>
                <a:latin typeface="Tahoma" pitchFamily="34" charset="0"/>
              </a:rPr>
              <a:t>nspire</a:t>
            </a:r>
            <a:r>
              <a:rPr lang="en-US" sz="3200" b="1">
                <a:solidFill>
                  <a:srgbClr val="072EA9"/>
                </a:solidFill>
                <a:latin typeface="Tahoma" pitchFamily="34" charset="0"/>
              </a:rPr>
              <a:t>. 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</a:rPr>
              <a:t>Inspire to achieve the best outcome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/>
            <a:r>
              <a:rPr lang="en-US" sz="4400" b="1">
                <a:solidFill>
                  <a:srgbClr val="072EA9"/>
                </a:solidFill>
                <a:latin typeface="Tahoma" pitchFamily="34" charset="0"/>
              </a:rPr>
              <a:t>S</a:t>
            </a:r>
            <a:r>
              <a:rPr lang="en-US" sz="3200" b="1" i="1">
                <a:solidFill>
                  <a:srgbClr val="072EA9"/>
                </a:solidFill>
                <a:latin typeface="Tahoma" pitchFamily="34" charset="0"/>
              </a:rPr>
              <a:t>ee</a:t>
            </a:r>
            <a:r>
              <a:rPr lang="en-US" sz="3200" b="1">
                <a:solidFill>
                  <a:srgbClr val="072EA9"/>
                </a:solidFill>
                <a:latin typeface="Tahoma" pitchFamily="34" charset="0"/>
              </a:rPr>
              <a:t>.</a:t>
            </a:r>
            <a:r>
              <a:rPr lang="en-US" sz="3200" b="1">
                <a:solidFill>
                  <a:srgbClr val="000000"/>
                </a:solidFill>
                <a:latin typeface="Tahoma" pitchFamily="34" charset="0"/>
              </a:rPr>
              <a:t> 	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</a:rPr>
              <a:t>See the unique characteristics of each person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/>
            <a:r>
              <a:rPr lang="en-US" sz="4400" b="1">
                <a:solidFill>
                  <a:srgbClr val="072EA9"/>
                </a:solidFill>
                <a:latin typeface="Tahoma" pitchFamily="34" charset="0"/>
              </a:rPr>
              <a:t>T</a:t>
            </a:r>
            <a:r>
              <a:rPr lang="en-US" sz="3200" b="1" i="1">
                <a:solidFill>
                  <a:srgbClr val="072EA9"/>
                </a:solidFill>
                <a:latin typeface="Tahoma" pitchFamily="34" charset="0"/>
              </a:rPr>
              <a:t>rust</a:t>
            </a:r>
            <a:r>
              <a:rPr lang="en-US" sz="3200" b="1">
                <a:solidFill>
                  <a:srgbClr val="072EA9"/>
                </a:solidFill>
                <a:latin typeface="Tahoma" pitchFamily="34" charset="0"/>
              </a:rPr>
              <a:t>.</a:t>
            </a:r>
            <a:r>
              <a:rPr lang="en-US" sz="3200" b="1">
                <a:solidFill>
                  <a:srgbClr val="000000"/>
                </a:solidFill>
                <a:latin typeface="Tahoma" pitchFamily="34" charset="0"/>
              </a:rPr>
              <a:t>	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</a:rPr>
              <a:t>Enable others to feel safe and confident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/>
            <a:r>
              <a:rPr lang="en-US" sz="4400" b="1">
                <a:solidFill>
                  <a:srgbClr val="072EA9"/>
                </a:solidFill>
                <a:latin typeface="Tahoma" pitchFamily="34" charset="0"/>
              </a:rPr>
              <a:t>E</a:t>
            </a:r>
            <a:r>
              <a:rPr lang="en-US" sz="3200" b="1" i="1">
                <a:solidFill>
                  <a:srgbClr val="072EA9"/>
                </a:solidFill>
                <a:latin typeface="Tahoma" pitchFamily="34" charset="0"/>
              </a:rPr>
              <a:t>ncourage</a:t>
            </a:r>
            <a:r>
              <a:rPr lang="en-US" sz="3200" b="1">
                <a:solidFill>
                  <a:srgbClr val="072EA9"/>
                </a:solidFill>
                <a:latin typeface="Tahoma" pitchFamily="34" charset="0"/>
              </a:rPr>
              <a:t>. 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</a:rPr>
              <a:t>Provide positive words of hope</a:t>
            </a:r>
            <a:endParaRPr lang="en-US" sz="3200" b="1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/>
            <a:r>
              <a:rPr lang="en-US" sz="4400" b="1">
                <a:solidFill>
                  <a:srgbClr val="072EA9"/>
                </a:solidFill>
                <a:latin typeface="Tahoma" pitchFamily="34" charset="0"/>
              </a:rPr>
              <a:t>N</a:t>
            </a:r>
            <a:r>
              <a:rPr lang="en-US" sz="3200" b="1" i="1">
                <a:solidFill>
                  <a:srgbClr val="072EA9"/>
                </a:solidFill>
                <a:latin typeface="Tahoma" pitchFamily="34" charset="0"/>
              </a:rPr>
              <a:t>urture</a:t>
            </a:r>
            <a:r>
              <a:rPr lang="en-US" sz="3200" b="1">
                <a:solidFill>
                  <a:srgbClr val="072EA9"/>
                </a:solidFill>
                <a:latin typeface="Tahoma" pitchFamily="34" charset="0"/>
              </a:rPr>
              <a:t>.</a:t>
            </a:r>
            <a:r>
              <a:rPr lang="en-US" sz="32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</a:rPr>
              <a:t>Cultivate humanity and foster personal growth</a:t>
            </a:r>
          </a:p>
          <a:p>
            <a:pPr eaLnBrk="0" hangingPunct="0"/>
            <a:endParaRPr lang="en-US" sz="240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35849" name="TextBox 10"/>
          <p:cNvSpPr txBox="1">
            <a:spLocks noChangeArrowheads="1"/>
          </p:cNvSpPr>
          <p:nvPr/>
        </p:nvSpPr>
        <p:spPr bwMode="auto">
          <a:xfrm>
            <a:off x="3657600" y="838200"/>
            <a:ext cx="2740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072EA9"/>
                </a:solidFill>
                <a:latin typeface="Tahoma" pitchFamily="34" charset="0"/>
                <a:cs typeface="Tahoma" pitchFamily="34" charset="0"/>
              </a:rPr>
              <a:t>LISTEN</a:t>
            </a:r>
          </a:p>
        </p:txBody>
      </p:sp>
      <p:pic>
        <p:nvPicPr>
          <p:cNvPr id="12" name="Picture 2" descr="http://cordelia.typepad.com/.a/6a00d8345269c569e20133f5664066970b-800w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0"/>
            <a:ext cx="3124200" cy="228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jfg</dc:creator>
  <cp:lastModifiedBy>jfg</cp:lastModifiedBy>
  <cp:revision>1</cp:revision>
  <dcterms:created xsi:type="dcterms:W3CDTF">2006-08-16T00:00:00Z</dcterms:created>
  <dcterms:modified xsi:type="dcterms:W3CDTF">2016-09-18T20:15:42Z</dcterms:modified>
</cp:coreProperties>
</file>